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69" r:id="rId3"/>
    <p:sldId id="270" r:id="rId4"/>
    <p:sldId id="271" r:id="rId5"/>
    <p:sldId id="272"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1" algn="ctr" rtl="1">
              <a:spcBef>
                <a:spcPct val="0"/>
              </a:spcBef>
            </a:pPr>
            <a:r>
              <a:rPr lang="en-US" sz="4000" b="1" dirty="0" smtClean="0">
                <a:solidFill>
                  <a:srgbClr val="FF0000"/>
                </a:solidFill>
              </a:rPr>
              <a:t>Example</a:t>
            </a:r>
            <a:r>
              <a:rPr lang="en-US" b="1" dirty="0"/>
              <a:t/>
            </a:r>
            <a:br>
              <a:rPr lang="en-US" b="1" dirty="0"/>
            </a:br>
            <a:endParaRPr lang="ar-IQ" dirty="0"/>
          </a:p>
        </p:txBody>
      </p:sp>
      <p:sp>
        <p:nvSpPr>
          <p:cNvPr id="5" name="عنصر نائب للمحتوى 2"/>
          <p:cNvSpPr txBox="1">
            <a:spLocks/>
          </p:cNvSpPr>
          <p:nvPr/>
        </p:nvSpPr>
        <p:spPr>
          <a:xfrm>
            <a:off x="457200" y="1196752"/>
            <a:ext cx="8229600" cy="4925144"/>
          </a:xfrm>
          <a:prstGeom prst="rect">
            <a:avLst/>
          </a:prstGeom>
        </p:spPr>
        <p:txBody>
          <a:bodyPr>
            <a:normAutofit fontScale="925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32038" indent="-2332038" algn="just" rtl="0">
              <a:buNone/>
            </a:pPr>
            <a:r>
              <a:rPr lang="en-US" b="1" u="sng" dirty="0"/>
              <a:t>Document:</a:t>
            </a:r>
            <a:r>
              <a:rPr lang="en-US" dirty="0"/>
              <a:t> “</a:t>
            </a:r>
            <a:r>
              <a:rPr lang="en-US" dirty="0">
                <a:solidFill>
                  <a:srgbClr val="0070C0"/>
                </a:solidFill>
              </a:rPr>
              <a:t>data cube contains x data dimension, y data dimension, and z data dimension.</a:t>
            </a:r>
            <a:r>
              <a:rPr lang="en-US" dirty="0"/>
              <a:t>”</a:t>
            </a:r>
          </a:p>
          <a:p>
            <a:pPr algn="just" rtl="0"/>
            <a:r>
              <a:rPr lang="en-US" b="1" u="sng" dirty="0">
                <a:solidFill>
                  <a:srgbClr val="FF0000"/>
                </a:solidFill>
              </a:rPr>
              <a:t>Preprocessing</a:t>
            </a:r>
            <a:r>
              <a:rPr lang="en-US" b="1" u="sng" dirty="0" smtClean="0">
                <a:solidFill>
                  <a:srgbClr val="FF0000"/>
                </a:solidFill>
              </a:rPr>
              <a:t>:</a:t>
            </a:r>
          </a:p>
          <a:p>
            <a:pPr marL="990600" indent="-365125" algn="just" rtl="0"/>
            <a:r>
              <a:rPr lang="en-US" dirty="0">
                <a:solidFill>
                  <a:srgbClr val="0070C0"/>
                </a:solidFill>
              </a:rPr>
              <a:t>Tokenization:</a:t>
            </a:r>
            <a:r>
              <a:rPr lang="en-US" dirty="0"/>
              <a:t> {data, cube, contains, x, dimension, , , y, , , and, z, </a:t>
            </a:r>
            <a:r>
              <a:rPr lang="en-US" dirty="0" smtClean="0"/>
              <a:t>.}</a:t>
            </a:r>
          </a:p>
          <a:p>
            <a:pPr marL="990600" indent="-365125" algn="just" rtl="0"/>
            <a:r>
              <a:rPr lang="en-US" dirty="0">
                <a:solidFill>
                  <a:srgbClr val="0070C0"/>
                </a:solidFill>
              </a:rPr>
              <a:t>Remove stop words: </a:t>
            </a:r>
            <a:r>
              <a:rPr lang="en-US" dirty="0"/>
              <a:t>delete {, ,and, </a:t>
            </a:r>
            <a:r>
              <a:rPr lang="en-US" dirty="0" smtClean="0"/>
              <a:t>.}</a:t>
            </a:r>
          </a:p>
          <a:p>
            <a:pPr marL="990600" indent="-365125" algn="just" rtl="0">
              <a:buClr>
                <a:srgbClr val="0070C0"/>
              </a:buClr>
            </a:pPr>
            <a:r>
              <a:rPr lang="en-US" dirty="0"/>
              <a:t>Suppose that we ignored letters (x, y, z</a:t>
            </a:r>
            <a:r>
              <a:rPr lang="en-US" dirty="0" smtClean="0"/>
              <a:t>)</a:t>
            </a:r>
          </a:p>
          <a:p>
            <a:pPr marL="990600" indent="-365125" algn="just" rtl="0">
              <a:buClr>
                <a:srgbClr val="0070C0"/>
              </a:buClr>
            </a:pPr>
            <a:r>
              <a:rPr lang="en-US" dirty="0"/>
              <a:t>Output bag-of-words is: {data, cube, contains, dimension}</a:t>
            </a:r>
          </a:p>
          <a:p>
            <a:pPr marL="990600" indent="-365125" algn="just" rtl="0">
              <a:buClr>
                <a:srgbClr val="0070C0"/>
              </a:buClr>
            </a:pPr>
            <a:endParaRPr lang="en-US" dirty="0"/>
          </a:p>
          <a:p>
            <a:pPr marL="990600" indent="-365125" algn="just" rtl="0"/>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1250308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1" algn="ctr" rtl="1">
              <a:spcBef>
                <a:spcPct val="0"/>
              </a:spcBef>
            </a:pPr>
            <a:r>
              <a:rPr lang="en-US" sz="4000" b="1" dirty="0" smtClean="0">
                <a:solidFill>
                  <a:srgbClr val="FF0000"/>
                </a:solidFill>
              </a:rPr>
              <a:t>Example</a:t>
            </a:r>
            <a:r>
              <a:rPr lang="en-US" b="1" dirty="0"/>
              <a:t/>
            </a:r>
            <a:br>
              <a:rPr lang="en-US" b="1" dirty="0"/>
            </a:br>
            <a:endParaRPr lang="ar-IQ" dirty="0"/>
          </a:p>
        </p:txBody>
      </p:sp>
      <p:sp>
        <p:nvSpPr>
          <p:cNvPr id="5" name="عنصر نائب للمحتوى 2"/>
          <p:cNvSpPr txBox="1">
            <a:spLocks/>
          </p:cNvSpPr>
          <p:nvPr/>
        </p:nvSpPr>
        <p:spPr>
          <a:xfrm>
            <a:off x="457200" y="1196752"/>
            <a:ext cx="8229600" cy="5184576"/>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US" b="1" u="sng" dirty="0" smtClean="0">
                <a:solidFill>
                  <a:srgbClr val="FF0000"/>
                </a:solidFill>
              </a:rPr>
              <a:t>Preprocessing:</a:t>
            </a:r>
          </a:p>
          <a:p>
            <a:pPr marL="990600" indent="-365125" algn="l" rtl="0">
              <a:buClr>
                <a:srgbClr val="0070C0"/>
              </a:buClr>
            </a:pPr>
            <a:r>
              <a:rPr lang="en-US" dirty="0"/>
              <a:t>Stemming step: contains steed to the base word contain</a:t>
            </a:r>
          </a:p>
          <a:p>
            <a:pPr marL="990600" indent="-365125" algn="just" rtl="0">
              <a:buClr>
                <a:srgbClr val="0070C0"/>
              </a:buClr>
            </a:pPr>
            <a:r>
              <a:rPr lang="en-US" dirty="0"/>
              <a:t>Output bag-of-words is: {data, cube, contain, dimension}</a:t>
            </a:r>
          </a:p>
          <a:p>
            <a:pPr marL="990600" indent="-365125" algn="just" rtl="0">
              <a:buClr>
                <a:srgbClr val="0070C0"/>
              </a:buClr>
            </a:pPr>
            <a:r>
              <a:rPr lang="en-US" dirty="0" smtClean="0"/>
              <a:t>The </a:t>
            </a:r>
            <a:r>
              <a:rPr lang="en-US" dirty="0"/>
              <a:t>term frequencies are “data (4), dimension (3), cube (1), contain (1)”</a:t>
            </a:r>
            <a:r>
              <a:rPr lang="en-US" dirty="0" smtClean="0"/>
              <a:t>Output </a:t>
            </a:r>
            <a:r>
              <a:rPr lang="en-US" dirty="0"/>
              <a:t>bag-of-words is: {data, cube, contains, dimension</a:t>
            </a:r>
            <a:r>
              <a:rPr lang="en-US" dirty="0" smtClean="0"/>
              <a:t>}</a:t>
            </a:r>
          </a:p>
          <a:p>
            <a:pPr marL="990600" indent="-365125" algn="just" rtl="0">
              <a:buClr>
                <a:srgbClr val="0070C0"/>
              </a:buClr>
            </a:pPr>
            <a:r>
              <a:rPr lang="en-US" dirty="0"/>
              <a:t>If we assume that the entire collection contains 10,000 documents and the document frequencies of these four terms are “data (1300), dimension (250), cube (50), contain (3100</a:t>
            </a:r>
            <a:r>
              <a:rPr lang="en-US" dirty="0" smtClean="0"/>
              <a:t>)”</a:t>
            </a:r>
          </a:p>
          <a:p>
            <a:pPr marL="990600" indent="-365125" algn="just" rtl="0">
              <a:buClr>
                <a:srgbClr val="0070C0"/>
              </a:buClr>
            </a:pPr>
            <a:r>
              <a:rPr lang="en-US" dirty="0"/>
              <a:t>then the following </a:t>
            </a:r>
            <a:r>
              <a:rPr lang="en-US" i="1" dirty="0"/>
              <a:t>TF/IDF </a:t>
            </a:r>
            <a:r>
              <a:rPr lang="en-US" dirty="0"/>
              <a:t>weights will be computed</a:t>
            </a:r>
            <a:r>
              <a:rPr lang="en-US" dirty="0" smtClean="0"/>
              <a:t>:</a:t>
            </a:r>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424116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1" algn="ctr" rtl="1">
              <a:spcBef>
                <a:spcPct val="0"/>
              </a:spcBef>
            </a:pPr>
            <a:r>
              <a:rPr lang="en-US" sz="4000" b="1" dirty="0" smtClean="0">
                <a:solidFill>
                  <a:srgbClr val="FF0000"/>
                </a:solidFill>
              </a:rPr>
              <a:t>Example</a:t>
            </a:r>
            <a:r>
              <a:rPr lang="en-US" b="1" dirty="0"/>
              <a:t/>
            </a:r>
            <a:br>
              <a:rPr lang="en-US" b="1" dirty="0"/>
            </a:br>
            <a:endParaRPr lang="ar-IQ" dirty="0"/>
          </a:p>
        </p:txBody>
      </p:sp>
      <p:graphicFrame>
        <p:nvGraphicFramePr>
          <p:cNvPr id="4" name="جدول 3"/>
          <p:cNvGraphicFramePr>
            <a:graphicFrameLocks noGrp="1"/>
          </p:cNvGraphicFramePr>
          <p:nvPr>
            <p:extLst>
              <p:ext uri="{D42A27DB-BD31-4B8C-83A1-F6EECF244321}">
                <p14:modId xmlns:p14="http://schemas.microsoft.com/office/powerpoint/2010/main" val="59739156"/>
              </p:ext>
            </p:extLst>
          </p:nvPr>
        </p:nvGraphicFramePr>
        <p:xfrm>
          <a:off x="457200" y="1412775"/>
          <a:ext cx="8291264" cy="4536504"/>
        </p:xfrm>
        <a:graphic>
          <a:graphicData uri="http://schemas.openxmlformats.org/drawingml/2006/table">
            <a:tbl>
              <a:tblPr firstRow="1" firstCol="1" bandRow="1"/>
              <a:tblGrid>
                <a:gridCol w="2072816"/>
                <a:gridCol w="2072816"/>
                <a:gridCol w="2072816"/>
                <a:gridCol w="2072816"/>
              </a:tblGrid>
              <a:tr h="504056">
                <a:tc>
                  <a:txBody>
                    <a:bodyPr/>
                    <a:lstStyle/>
                    <a:p>
                      <a:pPr indent="450215" algn="ctr">
                        <a:lnSpc>
                          <a:spcPct val="200000"/>
                        </a:lnSpc>
                        <a:spcBef>
                          <a:spcPts val="400"/>
                        </a:spcBef>
                      </a:pPr>
                      <a:r>
                        <a:rPr lang="en-US" sz="1100" i="1">
                          <a:effectLst/>
                          <a:latin typeface="Times New Roman"/>
                          <a:ea typeface="Times New Roman"/>
                          <a:cs typeface="Simplified Arabic"/>
                        </a:rPr>
                        <a:t>T</a:t>
                      </a:r>
                      <a:endParaRPr lang="en-US" sz="12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indent="450215" algn="ctr">
                        <a:lnSpc>
                          <a:spcPct val="200000"/>
                        </a:lnSpc>
                        <a:spcBef>
                          <a:spcPts val="400"/>
                        </a:spcBef>
                      </a:pPr>
                      <a:r>
                        <a:rPr lang="en-US" sz="1100" i="1">
                          <a:effectLst/>
                          <a:latin typeface="Times New Roman"/>
                          <a:ea typeface="Times New Roman"/>
                          <a:cs typeface="Simplified Arabic"/>
                        </a:rPr>
                        <a:t>TF</a:t>
                      </a:r>
                      <a:endParaRPr lang="en-US" sz="12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indent="450215" algn="ctr">
                        <a:lnSpc>
                          <a:spcPct val="200000"/>
                        </a:lnSpc>
                        <a:spcBef>
                          <a:spcPts val="400"/>
                        </a:spcBef>
                      </a:pPr>
                      <a:r>
                        <a:rPr lang="en-US" sz="1100" i="1">
                          <a:effectLst/>
                          <a:latin typeface="Times New Roman"/>
                          <a:ea typeface="Times New Roman"/>
                          <a:cs typeface="Simplified Arabic"/>
                        </a:rPr>
                        <a:t>IDF</a:t>
                      </a:r>
                      <a:endParaRPr lang="en-US" sz="12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indent="450215" algn="ctr">
                        <a:lnSpc>
                          <a:spcPct val="200000"/>
                        </a:lnSpc>
                        <a:spcBef>
                          <a:spcPts val="400"/>
                        </a:spcBef>
                      </a:pPr>
                      <a:r>
                        <a:rPr lang="en-US" sz="1100" i="1">
                          <a:effectLst/>
                          <a:latin typeface="Times New Roman"/>
                          <a:ea typeface="CMR10"/>
                          <a:cs typeface="Times New Roman"/>
                        </a:rPr>
                        <a:t>TF/IDF,</a:t>
                      </a:r>
                      <a:r>
                        <a:rPr lang="en-US" sz="1100" i="1">
                          <a:effectLst/>
                          <a:latin typeface="Times New Roman"/>
                          <a:ea typeface="Times New Roman"/>
                          <a:cs typeface="Simplified Arabic"/>
                        </a:rPr>
                        <a:t>W</a:t>
                      </a:r>
                      <a:endParaRPr lang="en-US" sz="1200">
                        <a:effectLst/>
                        <a:latin typeface="Times New Roman"/>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008112">
                <a:tc>
                  <a:txBody>
                    <a:bodyPr/>
                    <a:lstStyle/>
                    <a:p>
                      <a:pPr indent="450215" algn="ctr">
                        <a:lnSpc>
                          <a:spcPct val="200000"/>
                        </a:lnSpc>
                        <a:spcBef>
                          <a:spcPts val="400"/>
                        </a:spcBef>
                      </a:pPr>
                      <a:r>
                        <a:rPr lang="en-US" sz="1400" dirty="0">
                          <a:effectLst/>
                          <a:latin typeface="Times New Roman"/>
                          <a:ea typeface="Times New Roman"/>
                          <a:cs typeface="Simplified Arabic"/>
                        </a:rPr>
                        <a:t>data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a:effectLst/>
                          <a:latin typeface="Times New Roman"/>
                          <a:ea typeface="Times New Roman"/>
                          <a:cs typeface="Simplified Arabic"/>
                        </a:rPr>
                        <a:t>TF </a:t>
                      </a:r>
                      <a:r>
                        <a:rPr lang="en-US" sz="1400">
                          <a:effectLst/>
                          <a:latin typeface="Times New Roman"/>
                          <a:ea typeface="Times New Roman"/>
                          <a:cs typeface="Simplified Arabic"/>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a:effectLst/>
                          <a:latin typeface="Times New Roman"/>
                          <a:ea typeface="Times New Roman"/>
                          <a:cs typeface="Simplified Arabic"/>
                        </a:rPr>
                        <a:t>IDF </a:t>
                      </a:r>
                      <a:r>
                        <a:rPr lang="en-US" sz="1400">
                          <a:effectLst/>
                          <a:latin typeface="Times New Roman"/>
                          <a:ea typeface="Times New Roman"/>
                          <a:cs typeface="Simplified Arabic"/>
                        </a:rPr>
                        <a:t>=log</a:t>
                      </a:r>
                      <a:r>
                        <a:rPr lang="en-US" sz="1400" baseline="-25000">
                          <a:effectLst/>
                          <a:latin typeface="Times New Roman"/>
                          <a:ea typeface="Times New Roman"/>
                          <a:cs typeface="Simplified Arabic"/>
                        </a:rPr>
                        <a:t>2</a:t>
                      </a:r>
                      <a:r>
                        <a:rPr lang="en-US" sz="1400">
                          <a:effectLst/>
                          <a:latin typeface="Times New Roman"/>
                          <a:ea typeface="Times New Roman"/>
                          <a:cs typeface="Simplified Arabic"/>
                        </a:rPr>
                        <a:t>(10000/1300)=2.94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a:effectLst/>
                          <a:latin typeface="Times New Roman"/>
                          <a:ea typeface="Times New Roman"/>
                          <a:cs typeface="Simplified Arabic"/>
                        </a:rPr>
                        <a:t>TF/IDF </a:t>
                      </a:r>
                      <a:r>
                        <a:rPr lang="en-US" sz="1400">
                          <a:effectLst/>
                          <a:latin typeface="Times New Roman"/>
                          <a:ea typeface="Times New Roman"/>
                          <a:cs typeface="Simplified Arabic"/>
                        </a:rPr>
                        <a:t>=2.94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indent="450215" algn="ctr">
                        <a:lnSpc>
                          <a:spcPct val="200000"/>
                        </a:lnSpc>
                        <a:spcBef>
                          <a:spcPts val="400"/>
                        </a:spcBef>
                      </a:pPr>
                      <a:r>
                        <a:rPr lang="en-US" sz="1400" dirty="0">
                          <a:effectLst/>
                          <a:latin typeface="Times New Roman"/>
                          <a:ea typeface="Times New Roman"/>
                          <a:cs typeface="Simplified Arabic"/>
                        </a:rPr>
                        <a:t>dimension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dirty="0">
                          <a:effectLst/>
                          <a:latin typeface="Times New Roman"/>
                          <a:ea typeface="Times New Roman"/>
                          <a:cs typeface="Simplified Arabic"/>
                        </a:rPr>
                        <a:t>TF</a:t>
                      </a:r>
                      <a:r>
                        <a:rPr lang="en-US" sz="1400" dirty="0">
                          <a:effectLst/>
                          <a:latin typeface="Times New Roman"/>
                          <a:ea typeface="Times New Roman"/>
                          <a:cs typeface="Simplified Arabic"/>
                        </a:rPr>
                        <a:t> =3/4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dirty="0">
                          <a:effectLst/>
                          <a:latin typeface="Times New Roman"/>
                          <a:ea typeface="Times New Roman"/>
                          <a:cs typeface="Simplified Arabic"/>
                        </a:rPr>
                        <a:t>IDF</a:t>
                      </a:r>
                      <a:r>
                        <a:rPr lang="en-US" sz="1400" dirty="0">
                          <a:effectLst/>
                          <a:latin typeface="Times New Roman"/>
                          <a:ea typeface="Times New Roman"/>
                          <a:cs typeface="Simplified Arabic"/>
                        </a:rPr>
                        <a:t> =log</a:t>
                      </a:r>
                      <a:r>
                        <a:rPr lang="en-US" sz="1400" baseline="-25000" dirty="0">
                          <a:effectLst/>
                          <a:latin typeface="Times New Roman"/>
                          <a:ea typeface="Times New Roman"/>
                          <a:cs typeface="Simplified Arabic"/>
                        </a:rPr>
                        <a:t>2</a:t>
                      </a:r>
                      <a:r>
                        <a:rPr lang="en-US" sz="1400" dirty="0">
                          <a:effectLst/>
                          <a:latin typeface="Times New Roman"/>
                          <a:ea typeface="Times New Roman"/>
                          <a:cs typeface="Simplified Arabic"/>
                        </a:rPr>
                        <a:t>(10000/250)=5.32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a:effectLst/>
                          <a:latin typeface="Times New Roman"/>
                          <a:ea typeface="Times New Roman"/>
                          <a:cs typeface="Simplified Arabic"/>
                        </a:rPr>
                        <a:t>TF/IDF </a:t>
                      </a:r>
                      <a:r>
                        <a:rPr lang="en-US" sz="1400">
                          <a:effectLst/>
                          <a:latin typeface="Times New Roman"/>
                          <a:ea typeface="Times New Roman"/>
                          <a:cs typeface="Simplified Arabic"/>
                        </a:rPr>
                        <a:t>=3.99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indent="450215" algn="ctr">
                        <a:lnSpc>
                          <a:spcPct val="200000"/>
                        </a:lnSpc>
                        <a:spcBef>
                          <a:spcPts val="400"/>
                        </a:spcBef>
                      </a:pPr>
                      <a:r>
                        <a:rPr lang="en-US" sz="1400" dirty="0">
                          <a:effectLst/>
                          <a:latin typeface="Times New Roman"/>
                          <a:ea typeface="Times New Roman"/>
                          <a:cs typeface="Simplified Arabic"/>
                        </a:rPr>
                        <a:t>cube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dirty="0">
                          <a:effectLst/>
                          <a:latin typeface="Times New Roman"/>
                          <a:ea typeface="Times New Roman"/>
                          <a:cs typeface="Simplified Arabic"/>
                        </a:rPr>
                        <a:t>TF</a:t>
                      </a:r>
                      <a:r>
                        <a:rPr lang="en-US" sz="1400" dirty="0">
                          <a:effectLst/>
                          <a:latin typeface="Times New Roman"/>
                          <a:ea typeface="Times New Roman"/>
                          <a:cs typeface="Simplified Arabic"/>
                        </a:rPr>
                        <a:t> =1/4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dirty="0">
                          <a:effectLst/>
                          <a:latin typeface="Times New Roman"/>
                          <a:ea typeface="Times New Roman"/>
                          <a:cs typeface="Simplified Arabic"/>
                        </a:rPr>
                        <a:t>IDF</a:t>
                      </a:r>
                      <a:r>
                        <a:rPr lang="en-US" sz="1400" dirty="0">
                          <a:effectLst/>
                          <a:latin typeface="Times New Roman"/>
                          <a:ea typeface="Times New Roman"/>
                          <a:cs typeface="Simplified Arabic"/>
                        </a:rPr>
                        <a:t> =log</a:t>
                      </a:r>
                      <a:r>
                        <a:rPr lang="en-US" sz="1400" baseline="-25000" dirty="0">
                          <a:effectLst/>
                          <a:latin typeface="Times New Roman"/>
                          <a:ea typeface="Times New Roman"/>
                          <a:cs typeface="Simplified Arabic"/>
                        </a:rPr>
                        <a:t>2</a:t>
                      </a:r>
                      <a:r>
                        <a:rPr lang="en-US" sz="1400" dirty="0">
                          <a:effectLst/>
                          <a:latin typeface="Times New Roman"/>
                          <a:ea typeface="Times New Roman"/>
                          <a:cs typeface="Simplified Arabic"/>
                        </a:rPr>
                        <a:t>(10000/50) =7.64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dirty="0">
                          <a:effectLst/>
                          <a:latin typeface="Times New Roman"/>
                          <a:ea typeface="Times New Roman"/>
                          <a:cs typeface="Simplified Arabic"/>
                        </a:rPr>
                        <a:t>TF/IDF </a:t>
                      </a:r>
                      <a:r>
                        <a:rPr lang="en-US" sz="1400" dirty="0">
                          <a:effectLst/>
                          <a:latin typeface="Times New Roman"/>
                          <a:ea typeface="Times New Roman"/>
                          <a:cs typeface="Simplified Arabic"/>
                        </a:rPr>
                        <a:t>=1.91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indent="450215" algn="ctr">
                        <a:lnSpc>
                          <a:spcPct val="200000"/>
                        </a:lnSpc>
                        <a:spcBef>
                          <a:spcPts val="400"/>
                        </a:spcBef>
                      </a:pPr>
                      <a:r>
                        <a:rPr lang="en-US" sz="1400" dirty="0">
                          <a:effectLst/>
                          <a:latin typeface="Times New Roman"/>
                          <a:ea typeface="Times New Roman"/>
                          <a:cs typeface="Simplified Arabic"/>
                        </a:rPr>
                        <a:t>contain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a:effectLst/>
                          <a:latin typeface="Times New Roman"/>
                          <a:ea typeface="Times New Roman"/>
                          <a:cs typeface="Simplified Arabic"/>
                        </a:rPr>
                        <a:t>TF</a:t>
                      </a:r>
                      <a:r>
                        <a:rPr lang="en-US" sz="1400">
                          <a:effectLst/>
                          <a:latin typeface="Times New Roman"/>
                          <a:ea typeface="Times New Roman"/>
                          <a:cs typeface="Simplified Arabic"/>
                        </a:rPr>
                        <a:t> =1/4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a:effectLst/>
                          <a:latin typeface="Times New Roman"/>
                          <a:ea typeface="Times New Roman"/>
                          <a:cs typeface="Simplified Arabic"/>
                        </a:rPr>
                        <a:t>IDF</a:t>
                      </a:r>
                      <a:r>
                        <a:rPr lang="en-US" sz="1400">
                          <a:effectLst/>
                          <a:latin typeface="Times New Roman"/>
                          <a:ea typeface="Times New Roman"/>
                          <a:cs typeface="Simplified Arabic"/>
                        </a:rPr>
                        <a:t> =log</a:t>
                      </a:r>
                      <a:r>
                        <a:rPr lang="en-US" sz="1400" baseline="-25000">
                          <a:effectLst/>
                          <a:latin typeface="Times New Roman"/>
                          <a:ea typeface="Times New Roman"/>
                          <a:cs typeface="Simplified Arabic"/>
                        </a:rPr>
                        <a:t>2</a:t>
                      </a:r>
                      <a:r>
                        <a:rPr lang="en-US" sz="1400">
                          <a:effectLst/>
                          <a:latin typeface="Times New Roman"/>
                          <a:ea typeface="Times New Roman"/>
                          <a:cs typeface="Simplified Arabic"/>
                        </a:rPr>
                        <a:t>(10000/3100)=1.69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200000"/>
                        </a:lnSpc>
                        <a:spcBef>
                          <a:spcPts val="400"/>
                        </a:spcBef>
                      </a:pPr>
                      <a:r>
                        <a:rPr lang="en-US" sz="1400" i="1" dirty="0">
                          <a:effectLst/>
                          <a:latin typeface="Times New Roman"/>
                          <a:ea typeface="Times New Roman"/>
                          <a:cs typeface="Simplified Arabic"/>
                        </a:rPr>
                        <a:t>TF/IDF </a:t>
                      </a:r>
                      <a:r>
                        <a:rPr lang="en-US" sz="1400" dirty="0">
                          <a:effectLst/>
                          <a:latin typeface="Times New Roman"/>
                          <a:ea typeface="Times New Roman"/>
                          <a:cs typeface="Simplified Arabic"/>
                        </a:rPr>
                        <a:t>=0.42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9866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1" algn="ctr" rtl="1">
              <a:spcBef>
                <a:spcPct val="0"/>
              </a:spcBef>
            </a:pPr>
            <a:r>
              <a:rPr lang="en-US" sz="4000" b="1" dirty="0">
                <a:solidFill>
                  <a:srgbClr val="FF0000"/>
                </a:solidFill>
              </a:rPr>
              <a:t>Dimensionality Reduction</a:t>
            </a:r>
            <a:br>
              <a:rPr lang="en-US" sz="4000" b="1"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5" name="عنصر نائب للمحتوى 2"/>
          <p:cNvSpPr txBox="1">
            <a:spLocks/>
          </p:cNvSpPr>
          <p:nvPr/>
        </p:nvSpPr>
        <p:spPr>
          <a:xfrm>
            <a:off x="457200" y="1196752"/>
            <a:ext cx="8229600" cy="4925144"/>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buClr>
                <a:srgbClr val="0070C0"/>
              </a:buClr>
            </a:pPr>
            <a:r>
              <a:rPr lang="en-US" dirty="0"/>
              <a:t>One of the most significant challenges facing the applications of artificial intelligence is how to reduce the number of features in high dimensional data spaces. High dimensional data spaces increase the memory requirements and the computational time of the algorithms used, negatively impacting their performance. Dimensionality reduction is the task of reducing the number of non-useful variables (i.e., words) by selecting or extracting the suitable set of features, such as retaining the important words or the words with high frequencies. The accuracy of the IR algorithms can be enhanced by reducing the dimensionality of the effective features and data spaces.</a:t>
            </a:r>
          </a:p>
          <a:p>
            <a:pPr marL="990600" indent="-365125" algn="just" rtl="0"/>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1921755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1" algn="ctr" rtl="1">
              <a:spcBef>
                <a:spcPct val="0"/>
              </a:spcBef>
            </a:pPr>
            <a:r>
              <a:rPr lang="en-US" sz="4000" b="1" dirty="0">
                <a:solidFill>
                  <a:srgbClr val="FF0000"/>
                </a:solidFill>
              </a:rPr>
              <a:t>Dimensionality Reduction</a:t>
            </a:r>
            <a:br>
              <a:rPr lang="en-US" sz="4000" b="1"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5" name="عنصر نائب للمحتوى 2"/>
          <p:cNvSpPr txBox="1">
            <a:spLocks/>
          </p:cNvSpPr>
          <p:nvPr/>
        </p:nvSpPr>
        <p:spPr>
          <a:xfrm>
            <a:off x="457200" y="1196752"/>
            <a:ext cx="8229600" cy="4925144"/>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buClr>
                <a:srgbClr val="0070C0"/>
              </a:buClr>
            </a:pPr>
            <a:r>
              <a:rPr lang="en-US" dirty="0"/>
              <a:t>To reduce the dimensionality of data spaces, two methods can be used:</a:t>
            </a:r>
          </a:p>
          <a:p>
            <a:pPr marL="1079500" lvl="0" indent="-514350" algn="just" rtl="0">
              <a:buClr>
                <a:srgbClr val="0070C0"/>
              </a:buClr>
              <a:buFont typeface="+mj-lt"/>
              <a:buAutoNum type="arabicParenR"/>
            </a:pPr>
            <a:r>
              <a:rPr lang="en-US" smtClean="0"/>
              <a:t>Feature </a:t>
            </a:r>
            <a:r>
              <a:rPr lang="en-US" dirty="0"/>
              <a:t>selection selects distinguishing features or subset features (Š) from a set of term candidates (S</a:t>
            </a:r>
            <a:r>
              <a:rPr lang="en-US" dirty="0" smtClean="0"/>
              <a:t>).</a:t>
            </a:r>
          </a:p>
          <a:p>
            <a:pPr marL="1082675" indent="-457200" algn="just" rtl="0">
              <a:buClr>
                <a:srgbClr val="0070C0"/>
              </a:buClr>
              <a:buFont typeface="+mj-lt"/>
              <a:buAutoNum type="arabicParenR"/>
            </a:pPr>
            <a:r>
              <a:rPr lang="en-US" dirty="0"/>
              <a:t>Feature extraction uses specific transformations or combinations to create useful and novel features (Š) from the original features (S).</a:t>
            </a:r>
          </a:p>
          <a:p>
            <a:pPr marL="514350" lvl="0" indent="-514350" algn="just" rtl="0">
              <a:buFont typeface="+mj-lt"/>
              <a:buAutoNum type="arabicParenR"/>
            </a:pPr>
            <a:endParaRPr lang="en-US" dirty="0" smtClean="0"/>
          </a:p>
          <a:p>
            <a:pPr marL="514350" lvl="0" indent="-514350" algn="just" rtl="0">
              <a:buFont typeface="+mj-lt"/>
              <a:buAutoNum type="arabicParenR"/>
            </a:pPr>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1798180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410</Words>
  <Application>Microsoft Office PowerPoint</Application>
  <PresentationFormat>عرض على الشاشة (3:4)‏</PresentationFormat>
  <Paragraphs>48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Example </vt:lpstr>
      <vt:lpstr>Example </vt:lpstr>
      <vt:lpstr>Example </vt:lpstr>
      <vt:lpstr>Dimensionality Reduction  </vt:lpstr>
      <vt:lpstr>Dimensionality Reduction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Retrieval System</dc:title>
  <dc:creator>Sayid Jasim</dc:creator>
  <cp:lastModifiedBy>مجموعة النفوذ</cp:lastModifiedBy>
  <cp:revision>17</cp:revision>
  <dcterms:created xsi:type="dcterms:W3CDTF">2018-10-04T06:57:30Z</dcterms:created>
  <dcterms:modified xsi:type="dcterms:W3CDTF">2019-11-13T01:19:49Z</dcterms:modified>
</cp:coreProperties>
</file>